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1" r:id="rId4"/>
    <p:sldId id="257" r:id="rId5"/>
    <p:sldId id="259" r:id="rId6"/>
    <p:sldId id="262" r:id="rId7"/>
    <p:sldId id="263" r:id="rId8"/>
    <p:sldId id="271" r:id="rId9"/>
    <p:sldId id="264" r:id="rId10"/>
    <p:sldId id="274" r:id="rId11"/>
    <p:sldId id="272" r:id="rId12"/>
    <p:sldId id="267" r:id="rId13"/>
    <p:sldId id="273" r:id="rId14"/>
    <p:sldId id="268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86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510B02-6E40-4E38-B04C-56CDB87951B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65AA89E-D7F9-42BF-97C7-F3A6496A9CD0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Player roles have broken a lot of pre-conceived notions in the last 5 years. </a:t>
          </a:r>
        </a:p>
      </dgm:t>
    </dgm:pt>
    <dgm:pt modelId="{E9753AD6-B99D-40A6-8670-46BF0C37FBEF}" type="parTrans" cxnId="{93703267-709B-4E4A-956F-EE6A2CCB0953}">
      <dgm:prSet/>
      <dgm:spPr/>
      <dgm:t>
        <a:bodyPr/>
        <a:lstStyle/>
        <a:p>
          <a:endParaRPr lang="en-US"/>
        </a:p>
      </dgm:t>
    </dgm:pt>
    <dgm:pt modelId="{F07FDFA1-0469-44B2-8676-54A3D5850619}" type="sibTrans" cxnId="{93703267-709B-4E4A-956F-EE6A2CCB0953}">
      <dgm:prSet/>
      <dgm:spPr/>
      <dgm:t>
        <a:bodyPr/>
        <a:lstStyle/>
        <a:p>
          <a:endParaRPr lang="en-US"/>
        </a:p>
      </dgm:t>
    </dgm:pt>
    <dgm:pt modelId="{4E6E914A-57C6-4E37-8B84-37EEEE758B10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A tool that allows teams to clearly identify player role paradigms would be very useful for teams in terms of deciding strategy.</a:t>
          </a:r>
        </a:p>
      </dgm:t>
    </dgm:pt>
    <dgm:pt modelId="{5CEC64B7-17F1-438A-AB43-E383EF98E535}" type="parTrans" cxnId="{2EE8511B-7D53-4B64-B0DD-EC39E9C49802}">
      <dgm:prSet/>
      <dgm:spPr/>
      <dgm:t>
        <a:bodyPr/>
        <a:lstStyle/>
        <a:p>
          <a:endParaRPr lang="en-US"/>
        </a:p>
      </dgm:t>
    </dgm:pt>
    <dgm:pt modelId="{B0F5CB32-B647-47C3-AC25-09D60E849096}" type="sibTrans" cxnId="{2EE8511B-7D53-4B64-B0DD-EC39E9C49802}">
      <dgm:prSet/>
      <dgm:spPr/>
      <dgm:t>
        <a:bodyPr/>
        <a:lstStyle/>
        <a:p>
          <a:endParaRPr lang="en-US"/>
        </a:p>
      </dgm:t>
    </dgm:pt>
    <dgm:pt modelId="{DA1201E8-928D-41F6-A738-3C406FA1C2E0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The most efficient shots are the hardest ones to create.</a:t>
          </a:r>
        </a:p>
      </dgm:t>
    </dgm:pt>
    <dgm:pt modelId="{B757EF34-0CDA-4B92-97FE-1DD5863A6FD1}" type="parTrans" cxnId="{57D94387-E112-4C43-B302-67FE8CA3E8AB}">
      <dgm:prSet/>
      <dgm:spPr/>
      <dgm:t>
        <a:bodyPr/>
        <a:lstStyle/>
        <a:p>
          <a:endParaRPr lang="en-US"/>
        </a:p>
      </dgm:t>
    </dgm:pt>
    <dgm:pt modelId="{A84992CE-9C3B-4511-8FE9-01E95FC56969}" type="sibTrans" cxnId="{57D94387-E112-4C43-B302-67FE8CA3E8AB}">
      <dgm:prSet/>
      <dgm:spPr/>
      <dgm:t>
        <a:bodyPr/>
        <a:lstStyle/>
        <a:p>
          <a:endParaRPr lang="en-US"/>
        </a:p>
      </dgm:t>
    </dgm:pt>
    <dgm:pt modelId="{1853DB42-57E8-C34A-BC42-2478ACCD8C06}" type="pres">
      <dgm:prSet presAssocID="{A5510B02-6E40-4E38-B04C-56CDB87951BE}" presName="linear" presStyleCnt="0">
        <dgm:presLayoutVars>
          <dgm:animLvl val="lvl"/>
          <dgm:resizeHandles val="exact"/>
        </dgm:presLayoutVars>
      </dgm:prSet>
      <dgm:spPr/>
    </dgm:pt>
    <dgm:pt modelId="{7F41FEA3-2A03-1C44-AF0C-3ABFD050E662}" type="pres">
      <dgm:prSet presAssocID="{A65AA89E-D7F9-42BF-97C7-F3A6496A9CD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42B60C1-2784-1945-BD46-BAC88F30EA41}" type="pres">
      <dgm:prSet presAssocID="{F07FDFA1-0469-44B2-8676-54A3D5850619}" presName="spacer" presStyleCnt="0"/>
      <dgm:spPr/>
    </dgm:pt>
    <dgm:pt modelId="{1B93D7BC-F713-6845-A5E9-C93F95E6C6E7}" type="pres">
      <dgm:prSet presAssocID="{4E6E914A-57C6-4E37-8B84-37EEEE758B1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D562C0F-3076-184E-9CD0-2A72B3DB3247}" type="pres">
      <dgm:prSet presAssocID="{B0F5CB32-B647-47C3-AC25-09D60E849096}" presName="spacer" presStyleCnt="0"/>
      <dgm:spPr/>
    </dgm:pt>
    <dgm:pt modelId="{054D5545-50A2-8545-8B9D-B3CAFAFCB228}" type="pres">
      <dgm:prSet presAssocID="{DA1201E8-928D-41F6-A738-3C406FA1C2E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EE8511B-7D53-4B64-B0DD-EC39E9C49802}" srcId="{A5510B02-6E40-4E38-B04C-56CDB87951BE}" destId="{4E6E914A-57C6-4E37-8B84-37EEEE758B10}" srcOrd="1" destOrd="0" parTransId="{5CEC64B7-17F1-438A-AB43-E383EF98E535}" sibTransId="{B0F5CB32-B647-47C3-AC25-09D60E849096}"/>
    <dgm:cxn modelId="{12FB4835-B609-C44B-A9DB-DE13E3F7D501}" type="presOf" srcId="{A5510B02-6E40-4E38-B04C-56CDB87951BE}" destId="{1853DB42-57E8-C34A-BC42-2478ACCD8C06}" srcOrd="0" destOrd="0" presId="urn:microsoft.com/office/officeart/2005/8/layout/vList2"/>
    <dgm:cxn modelId="{FE85433B-3061-E748-9304-C9D8B4F20426}" type="presOf" srcId="{4E6E914A-57C6-4E37-8B84-37EEEE758B10}" destId="{1B93D7BC-F713-6845-A5E9-C93F95E6C6E7}" srcOrd="0" destOrd="0" presId="urn:microsoft.com/office/officeart/2005/8/layout/vList2"/>
    <dgm:cxn modelId="{5BB2F046-68E3-7E42-B729-5F7C5838313C}" type="presOf" srcId="{DA1201E8-928D-41F6-A738-3C406FA1C2E0}" destId="{054D5545-50A2-8545-8B9D-B3CAFAFCB228}" srcOrd="0" destOrd="0" presId="urn:microsoft.com/office/officeart/2005/8/layout/vList2"/>
    <dgm:cxn modelId="{5922135A-3C65-B34F-926A-06A73E7C59BC}" type="presOf" srcId="{A65AA89E-D7F9-42BF-97C7-F3A6496A9CD0}" destId="{7F41FEA3-2A03-1C44-AF0C-3ABFD050E662}" srcOrd="0" destOrd="0" presId="urn:microsoft.com/office/officeart/2005/8/layout/vList2"/>
    <dgm:cxn modelId="{93703267-709B-4E4A-956F-EE6A2CCB0953}" srcId="{A5510B02-6E40-4E38-B04C-56CDB87951BE}" destId="{A65AA89E-D7F9-42BF-97C7-F3A6496A9CD0}" srcOrd="0" destOrd="0" parTransId="{E9753AD6-B99D-40A6-8670-46BF0C37FBEF}" sibTransId="{F07FDFA1-0469-44B2-8676-54A3D5850619}"/>
    <dgm:cxn modelId="{57D94387-E112-4C43-B302-67FE8CA3E8AB}" srcId="{A5510B02-6E40-4E38-B04C-56CDB87951BE}" destId="{DA1201E8-928D-41F6-A738-3C406FA1C2E0}" srcOrd="2" destOrd="0" parTransId="{B757EF34-0CDA-4B92-97FE-1DD5863A6FD1}" sibTransId="{A84992CE-9C3B-4511-8FE9-01E95FC56969}"/>
    <dgm:cxn modelId="{F2C2F051-65DA-A641-9AFE-DC5D167A23C1}" type="presParOf" srcId="{1853DB42-57E8-C34A-BC42-2478ACCD8C06}" destId="{7F41FEA3-2A03-1C44-AF0C-3ABFD050E662}" srcOrd="0" destOrd="0" presId="urn:microsoft.com/office/officeart/2005/8/layout/vList2"/>
    <dgm:cxn modelId="{7D364CF2-F981-F148-89AA-73F072A94883}" type="presParOf" srcId="{1853DB42-57E8-C34A-BC42-2478ACCD8C06}" destId="{942B60C1-2784-1945-BD46-BAC88F30EA41}" srcOrd="1" destOrd="0" presId="urn:microsoft.com/office/officeart/2005/8/layout/vList2"/>
    <dgm:cxn modelId="{4221366A-6345-E346-9500-BABB14CC3359}" type="presParOf" srcId="{1853DB42-57E8-C34A-BC42-2478ACCD8C06}" destId="{1B93D7BC-F713-6845-A5E9-C93F95E6C6E7}" srcOrd="2" destOrd="0" presId="urn:microsoft.com/office/officeart/2005/8/layout/vList2"/>
    <dgm:cxn modelId="{A81335C6-1F3E-5241-9544-82CC80AD390A}" type="presParOf" srcId="{1853DB42-57E8-C34A-BC42-2478ACCD8C06}" destId="{3D562C0F-3076-184E-9CD0-2A72B3DB3247}" srcOrd="3" destOrd="0" presId="urn:microsoft.com/office/officeart/2005/8/layout/vList2"/>
    <dgm:cxn modelId="{35C5C4A5-63AD-874F-A565-5BF2DA93263D}" type="presParOf" srcId="{1853DB42-57E8-C34A-BC42-2478ACCD8C06}" destId="{054D5545-50A2-8545-8B9D-B3CAFAFCB22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41FEA3-2A03-1C44-AF0C-3ABFD050E662}">
      <dsp:nvSpPr>
        <dsp:cNvPr id="0" name=""/>
        <dsp:cNvSpPr/>
      </dsp:nvSpPr>
      <dsp:spPr>
        <a:xfrm>
          <a:off x="0" y="76590"/>
          <a:ext cx="5115491" cy="155405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Player roles have broken a lot of pre-conceived notions in the last 5 years. </a:t>
          </a:r>
        </a:p>
      </dsp:txBody>
      <dsp:txXfrm>
        <a:off x="75863" y="152453"/>
        <a:ext cx="4963765" cy="1402326"/>
      </dsp:txXfrm>
    </dsp:sp>
    <dsp:sp modelId="{1B93D7BC-F713-6845-A5E9-C93F95E6C6E7}">
      <dsp:nvSpPr>
        <dsp:cNvPr id="0" name=""/>
        <dsp:cNvSpPr/>
      </dsp:nvSpPr>
      <dsp:spPr>
        <a:xfrm>
          <a:off x="0" y="1696882"/>
          <a:ext cx="5115491" cy="1554052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 tool that allows teams to clearly identify player role paradigms would be very useful for teams in terms of deciding strategy.</a:t>
          </a:r>
        </a:p>
      </dsp:txBody>
      <dsp:txXfrm>
        <a:off x="75863" y="1772745"/>
        <a:ext cx="4963765" cy="1402326"/>
      </dsp:txXfrm>
    </dsp:sp>
    <dsp:sp modelId="{054D5545-50A2-8545-8B9D-B3CAFAFCB228}">
      <dsp:nvSpPr>
        <dsp:cNvPr id="0" name=""/>
        <dsp:cNvSpPr/>
      </dsp:nvSpPr>
      <dsp:spPr>
        <a:xfrm>
          <a:off x="0" y="3317175"/>
          <a:ext cx="5115491" cy="1554052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most efficient shots are the hardest ones to create.</a:t>
          </a:r>
        </a:p>
      </dsp:txBody>
      <dsp:txXfrm>
        <a:off x="75863" y="3393038"/>
        <a:ext cx="4963765" cy="1402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tif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2ECDA-BB5C-D64B-92FA-0CE983D9A913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7A8892-3A8B-E74B-B1A7-0FEB0C6864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20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7A8892-3A8B-E74B-B1A7-0FEB0C6864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694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05AF3-E726-FF44-86DB-F305A5F94E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DEA4C-14CA-094F-AA6E-8B3F1ADBF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72DA8-9B72-FF4C-B556-927FB988F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25C78-35CD-0744-A266-A18E10640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0ABF7-752E-B74A-87F2-A20F17D2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7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39D5-9832-6E48-B198-1F131406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209E17-B513-C041-AFA3-9E5052CD0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C5DFE-0D2E-6D41-A455-11D134596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73D0C-18C4-724A-BF4E-E54A462D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AE3E2-A93F-474F-B897-D5663D696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655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D18E75-F431-A643-9526-0DC5BA92A0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0E3AE-9C72-6B46-A1C6-11B89B50B5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50E90-7777-5C41-AB1D-2FDBE723F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D3632-6513-D74E-8E05-6B5D16BD2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23E72-F528-A94E-818B-BBA09BC13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218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A8B23-1F3E-AB43-AC18-45EB8B81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A6815-320E-3645-9BE0-1BB0937F4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0AA5B-B867-3344-8401-1B011877D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624A1-F362-B147-BA79-E73F07699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57885-4440-4746-A32F-00D1DC52D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61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1D6E8-2AB0-BC45-93E7-6F1DE0E3B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01AFB-C847-0C48-BE31-D93784994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B5A61-8D82-1D49-BE4F-14B46DF9F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2DA66-4841-164E-8D29-705A4F679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4DB7A-2A88-3C43-BCBB-A950F111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34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5C668-3AE6-6943-BEBA-3DA785D46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2C03E-6F92-DB4C-B2A8-0F9243B930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F392AE-8263-A04E-8D03-F87F89C6A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C1E82-2EF9-634B-99A7-479884F17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FB79B9-FAEB-9C4A-9EE5-6683CBA96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707099-647E-6446-B0BC-6209CC8A8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0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5B9D9-1917-6049-A1AC-A9FE39F16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E817A7-EB5B-CE42-82E0-68244BAF8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41DF6-B691-E441-BDBC-2AF82D9580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8B56CC-C29D-E14E-B116-ECEC1B1168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AE6EFD-C511-094A-A2F3-ED98E6A09E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539DFE-EFE2-3945-8B33-310CCA8EF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1E5E6D-91CB-CA44-87B6-A2DEEA9F6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1DF1C4-8618-7548-8DA6-038DDF57A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72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0358D-B4D1-F247-A034-CAF8DE904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73959D-CE7F-DD44-B5B1-02B50E30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699255-CBF3-C84A-BD76-2FD9FA4C5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69C975-9A52-3043-BC02-5E3F3D49D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58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0F79D6-F1EE-2441-810D-57451BED6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7CCC76-889E-3748-AC46-027959CD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064D3-316F-B54C-BCC5-BC5A86F8A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384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C0A01-8E60-1340-81AD-8E0903B5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1FF47-A32E-3D4A-B746-80C22AAB9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FF9DF0-99DF-E84A-969B-FE12BD8CD4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76F4E2-A900-D64F-A224-54B6D5118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8A050-07D6-BA46-8BA4-B0E758D1A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EF09C-9787-5742-8187-3C125BE18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65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8557D-FDD3-FE43-B6DC-CBFC8C210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2C0DA1-1615-C14F-9663-45167399CA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6ADF8-72C6-CE47-A889-83BC1F07C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781096-54BD-EB44-BA8D-27D14E30C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6220A-B21D-5946-B3FC-6AAB71C03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8CE794-877C-C04A-9C14-3A63DC308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869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E62456-4C2E-0A47-9B53-3F8ACD7C7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8B10D-D1C3-8F4B-A04C-D05261D29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83081-5416-8047-902B-B82B82B52C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08AC5-21E1-0146-91D3-21CC097B4957}" type="datetimeFigureOut">
              <a:rPr lang="en-US" smtClean="0"/>
              <a:t>11/27/19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DF36C-1AFC-F341-972F-1F0ADFB9A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3F4E-7916-5C4A-98E1-DDDD6BA916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45372-6146-0B4B-B6A1-D4FCC9C7F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09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nba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lot.ly/~swishan/20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plot.ly/~swishan/18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lot.ly/~swishan/16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25000">
                <a:schemeClr val="accent1"/>
              </a:gs>
              <a:gs pos="94000">
                <a:schemeClr val="accent5"/>
              </a:gs>
              <a:gs pos="100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949270-1BC2-5546-8DCB-5BF54A575D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ln w="3810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NBA Synergy</a:t>
            </a:r>
            <a:r>
              <a:rPr lang="en-US" altLang="zh-CN" sz="4400" kern="1200">
                <a:ln w="3810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Play-type Analysis</a:t>
            </a:r>
            <a:endParaRPr lang="en-US" sz="4400" kern="1200" dirty="0">
              <a:ln w="3810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F25989-7F46-1E4A-B291-DDC765527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82111" y="1259066"/>
            <a:ext cx="5306084" cy="52306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3: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b="1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Ishan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Mehta</a:t>
            </a:r>
          </a:p>
          <a:p>
            <a:r>
              <a:rPr lang="en-US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Jinwei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Zhu</a:t>
            </a:r>
          </a:p>
          <a:p>
            <a:r>
              <a:rPr lang="en-US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Justin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Chen</a:t>
            </a:r>
          </a:p>
          <a:p>
            <a:r>
              <a:rPr lang="en-US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Kedi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Xia</a:t>
            </a:r>
          </a:p>
          <a:p>
            <a:r>
              <a:rPr lang="en-US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Ming</a:t>
            </a:r>
            <a:r>
              <a:rPr lang="en-US" altLang="zh-CN" b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yuan Zhang</a:t>
            </a:r>
            <a:endParaRPr lang="en-US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636D47-ED71-B543-B257-A7FFDB1D9797}"/>
              </a:ext>
            </a:extLst>
          </p:cNvPr>
          <p:cNvSpPr txBox="1"/>
          <p:nvPr/>
        </p:nvSpPr>
        <p:spPr>
          <a:xfrm>
            <a:off x="3017520" y="21945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D4953A-FFC2-2144-9AFD-B765215A6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619" y="356776"/>
            <a:ext cx="4236633" cy="1351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70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4"/>
    </mc:Choice>
    <mc:Fallback xmlns="">
      <p:transition spd="slow" advTm="148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66D5E-8D1C-334C-A628-0325130EF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62" y="0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would typical players behave?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1346E1-A9BF-F94B-9E15-0B655A38D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64"/>
          <a:stretch/>
        </p:blipFill>
        <p:spPr>
          <a:xfrm>
            <a:off x="1618088" y="1223159"/>
            <a:ext cx="8813317" cy="542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88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7636" y="4577975"/>
            <a:ext cx="11482938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467EB-73EE-4849-8CF4-265F745F2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325" y="4741948"/>
            <a:ext cx="10825663" cy="8620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LeBron James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B8BFA6-B9D4-1C43-B406-F4C11216E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501" y="93320"/>
            <a:ext cx="2607444" cy="1894743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7963" y="5694097"/>
            <a:ext cx="91440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BF09A12-94DF-9C4C-8620-232169F2B9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93" t="3200" r="33417" b="11118"/>
          <a:stretch/>
        </p:blipFill>
        <p:spPr>
          <a:xfrm>
            <a:off x="1772748" y="84729"/>
            <a:ext cx="1962389" cy="22129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C8E04C-CD74-ED49-A864-D8CFCF5FD2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024" y="2047675"/>
            <a:ext cx="1588161" cy="23942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A1EF45-5A65-8C40-8BAF-545785FDD2E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93" t="2800" r="33417" b="15540"/>
          <a:stretch/>
        </p:blipFill>
        <p:spPr>
          <a:xfrm>
            <a:off x="1772747" y="2295108"/>
            <a:ext cx="1962389" cy="21090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C8F562-784A-1645-9DD7-F19B03883B5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158" t="2800" r="32933" b="15540"/>
          <a:stretch/>
        </p:blipFill>
        <p:spPr>
          <a:xfrm>
            <a:off x="8532716" y="84729"/>
            <a:ext cx="1958206" cy="21090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D1B2D3A-C1E6-7D40-8EC8-DF7447EC0F5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399" t="2800" r="35000" b="11119"/>
          <a:stretch/>
        </p:blipFill>
        <p:spPr>
          <a:xfrm>
            <a:off x="8592344" y="2295108"/>
            <a:ext cx="1838950" cy="222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40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7636" y="4577975"/>
            <a:ext cx="11482938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5E773-DC97-C14C-9F43-F01544299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325" y="4741948"/>
            <a:ext cx="10825663" cy="8620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Brook Lopez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4EE64D-CC41-2141-B43F-35A58B3E3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434" y="254944"/>
            <a:ext cx="2607444" cy="1894743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7963" y="5694097"/>
            <a:ext cx="91440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CE9E36F-FD3A-FB4F-AD87-817258E933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79" t="1766" r="33886" b="11119"/>
          <a:stretch/>
        </p:blipFill>
        <p:spPr>
          <a:xfrm>
            <a:off x="1676360" y="59006"/>
            <a:ext cx="1904305" cy="21469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BB89DF-BDF1-2444-A12B-F8EB712686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479" t="1766" r="33886" b="11119"/>
          <a:stretch/>
        </p:blipFill>
        <p:spPr>
          <a:xfrm>
            <a:off x="1616495" y="2226161"/>
            <a:ext cx="2024034" cy="22819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316874-DB90-AF4B-91E9-CBA43E4F77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479" t="1766" r="33886" b="15540"/>
          <a:stretch/>
        </p:blipFill>
        <p:spPr>
          <a:xfrm>
            <a:off x="8811291" y="59006"/>
            <a:ext cx="1885285" cy="20176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767E2A-A9E6-A048-B05A-57542897C9F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001" t="1767" r="33886" b="15326"/>
          <a:stretch/>
        </p:blipFill>
        <p:spPr>
          <a:xfrm>
            <a:off x="8811291" y="2240600"/>
            <a:ext cx="1941093" cy="216807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8B1B12-B191-F648-9E85-A83DF345C3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9963" y="2275892"/>
            <a:ext cx="1374984" cy="213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316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28F64C6-FE22-4FC1-A763-DFCC51481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7636" y="4577975"/>
            <a:ext cx="11482938" cy="1899827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942A66-6CF8-9344-A1EC-F7E95CF41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325" y="4741948"/>
            <a:ext cx="10825663" cy="8620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Nikola </a:t>
            </a:r>
            <a:r>
              <a:rPr lang="en-US" b="1" kern="12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Jokic</a:t>
            </a:r>
            <a:endParaRPr lang="en-US" b="1" kern="12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24BAD7-2CEF-DA4B-96CA-CD984DF0C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3272" y="-26295"/>
            <a:ext cx="2607444" cy="1894743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C34627B-48E6-4F4D-B843-97717A86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7963" y="5694097"/>
            <a:ext cx="9144000" cy="0"/>
          </a:xfrm>
          <a:prstGeom prst="line">
            <a:avLst/>
          </a:prstGeom>
          <a:ln w="1587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7EE9EBD-BC4F-9A48-A42F-C1EC0B3953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00" t="2401" r="36200" b="15539"/>
          <a:stretch/>
        </p:blipFill>
        <p:spPr>
          <a:xfrm>
            <a:off x="1788491" y="80088"/>
            <a:ext cx="1759702" cy="2148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633E084-B7E8-1F40-A4B7-02422C6F9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0481" y="1868448"/>
            <a:ext cx="1612914" cy="24738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D2C2E0-2CCD-C349-BF28-534D5200C3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600" t="2800" r="35200" b="15540"/>
          <a:stretch/>
        </p:blipFill>
        <p:spPr>
          <a:xfrm>
            <a:off x="1792053" y="2243184"/>
            <a:ext cx="1799917" cy="21488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04CE8D-8596-924B-879C-D48E256A35F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600" t="3200" r="35400" b="15539"/>
          <a:stretch/>
        </p:blipFill>
        <p:spPr>
          <a:xfrm>
            <a:off x="8785795" y="44688"/>
            <a:ext cx="1798200" cy="21488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475DE3-535B-C04D-B195-D87325B7B18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0600" t="3200" r="35400" b="15539"/>
          <a:stretch/>
        </p:blipFill>
        <p:spPr>
          <a:xfrm>
            <a:off x="8785795" y="2224008"/>
            <a:ext cx="1798200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199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499AD7B-99D4-4755-8966-F7BA04269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46920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A06F89A-489D-4383-94C5-42F7FF2E9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F551B8-3353-9F4A-A91A-22447FE94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23236"/>
            <a:ext cx="3659777" cy="2820908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81799159-4270-40D6-9785-4FF1233F3D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2405505"/>
              </p:ext>
            </p:extLst>
          </p:nvPr>
        </p:nvGraphicFramePr>
        <p:xfrm>
          <a:off x="6091238" y="955653"/>
          <a:ext cx="5115491" cy="49478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65072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045B59B-615E-4718-A150-42DE5D03E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CF29CD-38B8-4924-BA11-6D6051748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6"/>
            <a:ext cx="12192000" cy="261518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CB678C-C24A-F046-A45E-1D8CC4F0D67C}"/>
              </a:ext>
            </a:extLst>
          </p:cNvPr>
          <p:cNvSpPr txBox="1"/>
          <p:nvPr/>
        </p:nvSpPr>
        <p:spPr>
          <a:xfrm>
            <a:off x="707011" y="4502330"/>
            <a:ext cx="10765410" cy="12072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rgbClr val="FFFFFF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Thanks for listening!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851DAE-5440-E84E-B75B-85236F4F8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915" y="926275"/>
            <a:ext cx="9305728" cy="296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487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5911E3A-C35B-4EF7-A355-B84E9A14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21ADB3D-AD65-44B4-847D-5E90E90A5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CF580C70-814C-4845-B645-919BFFBD1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34D7BF57-4CAA-45B2-9EF0-0AA1FCF7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7">
              <a:extLst>
                <a:ext uri="{FF2B5EF4-FFF2-40B4-BE49-F238E27FC236}">
                  <a16:creationId xmlns:a16="http://schemas.microsoft.com/office/drawing/2014/main" id="{7886F306-C03A-40C6-8FD5-DCE3D459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8">
              <a:extLst>
                <a:ext uri="{FF2B5EF4-FFF2-40B4-BE49-F238E27FC236}">
                  <a16:creationId xmlns:a16="http://schemas.microsoft.com/office/drawing/2014/main" id="{2FDC9A36-C7C3-47D7-A64E-ED25C47EC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9">
              <a:extLst>
                <a:ext uri="{FF2B5EF4-FFF2-40B4-BE49-F238E27FC236}">
                  <a16:creationId xmlns:a16="http://schemas.microsoft.com/office/drawing/2014/main" id="{BB19BC37-158A-43DC-9A9E-E45CC7195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077654CC-108F-48D5-B5E9-437F164F5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11">
              <a:extLst>
                <a:ext uri="{FF2B5EF4-FFF2-40B4-BE49-F238E27FC236}">
                  <a16:creationId xmlns:a16="http://schemas.microsoft.com/office/drawing/2014/main" id="{A3CF3A63-1C1E-4E85-A78A-FDC16431E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2">
              <a:extLst>
                <a:ext uri="{FF2B5EF4-FFF2-40B4-BE49-F238E27FC236}">
                  <a16:creationId xmlns:a16="http://schemas.microsoft.com/office/drawing/2014/main" id="{8740FC9A-72DD-4D9B-BA25-1CCED1352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3">
              <a:extLst>
                <a:ext uri="{FF2B5EF4-FFF2-40B4-BE49-F238E27FC236}">
                  <a16:creationId xmlns:a16="http://schemas.microsoft.com/office/drawing/2014/main" id="{7FBF5743-F2AE-4D0D-BCD1-01F7686D0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4">
              <a:extLst>
                <a:ext uri="{FF2B5EF4-FFF2-40B4-BE49-F238E27FC236}">
                  <a16:creationId xmlns:a16="http://schemas.microsoft.com/office/drawing/2014/main" id="{CED32316-D4F7-4795-BBE0-DEBB60E27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5">
              <a:extLst>
                <a:ext uri="{FF2B5EF4-FFF2-40B4-BE49-F238E27FC236}">
                  <a16:creationId xmlns:a16="http://schemas.microsoft.com/office/drawing/2014/main" id="{583B23C9-B9B7-4E93-9538-CBE316F83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5B144260-9F2C-4ADB-A37C-1CFB4B428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7">
              <a:extLst>
                <a:ext uri="{FF2B5EF4-FFF2-40B4-BE49-F238E27FC236}">
                  <a16:creationId xmlns:a16="http://schemas.microsoft.com/office/drawing/2014/main" id="{53FF918D-79D3-4F55-A68C-0DD5880DA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8">
              <a:extLst>
                <a:ext uri="{FF2B5EF4-FFF2-40B4-BE49-F238E27FC236}">
                  <a16:creationId xmlns:a16="http://schemas.microsoft.com/office/drawing/2014/main" id="{B9FC1440-933F-44FE-8D77-4827DD0F9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9">
              <a:extLst>
                <a:ext uri="{FF2B5EF4-FFF2-40B4-BE49-F238E27FC236}">
                  <a16:creationId xmlns:a16="http://schemas.microsoft.com/office/drawing/2014/main" id="{0F67F308-A67C-4D2E-B081-59BB31D8E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20">
              <a:extLst>
                <a:ext uri="{FF2B5EF4-FFF2-40B4-BE49-F238E27FC236}">
                  <a16:creationId xmlns:a16="http://schemas.microsoft.com/office/drawing/2014/main" id="{80112F01-90EB-4AEC-A39C-5C6875FFB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21">
              <a:extLst>
                <a:ext uri="{FF2B5EF4-FFF2-40B4-BE49-F238E27FC236}">
                  <a16:creationId xmlns:a16="http://schemas.microsoft.com/office/drawing/2014/main" id="{893F6B05-90EB-4C75-A0F0-C7247553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2">
              <a:extLst>
                <a:ext uri="{FF2B5EF4-FFF2-40B4-BE49-F238E27FC236}">
                  <a16:creationId xmlns:a16="http://schemas.microsoft.com/office/drawing/2014/main" id="{227B563B-E0C0-4D81-966D-B5E2DBAA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3">
              <a:extLst>
                <a:ext uri="{FF2B5EF4-FFF2-40B4-BE49-F238E27FC236}">
                  <a16:creationId xmlns:a16="http://schemas.microsoft.com/office/drawing/2014/main" id="{130DF93D-D1FF-477A-BDCE-C8B01C3B4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4">
              <a:extLst>
                <a:ext uri="{FF2B5EF4-FFF2-40B4-BE49-F238E27FC236}">
                  <a16:creationId xmlns:a16="http://schemas.microsoft.com/office/drawing/2014/main" id="{44ED67A1-C6FE-4AC8-8473-11DAC03DC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5">
              <a:extLst>
                <a:ext uri="{FF2B5EF4-FFF2-40B4-BE49-F238E27FC236}">
                  <a16:creationId xmlns:a16="http://schemas.microsoft.com/office/drawing/2014/main" id="{213A54F3-15FA-4C8F-8ABF-CE77E7219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F8A7F7F-DD1A-4F41-98AC-B9CE2A62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EF47228-EB7C-4EBA-BE01-DA6CB241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Isosceles Triangle 22">
              <a:extLst>
                <a:ext uri="{FF2B5EF4-FFF2-40B4-BE49-F238E27FC236}">
                  <a16:creationId xmlns:a16="http://schemas.microsoft.com/office/drawing/2014/main" id="{3D2FD25A-EFFD-4F5C-9258-981F5907D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CF573BC-A06F-4036-A3A8-9D07DDE62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E12032-30E6-E541-95DB-59461670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2415322"/>
            <a:ext cx="3451730" cy="2399869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en-US" sz="4000">
              <a:ln w="0"/>
              <a:solidFill>
                <a:srgbClr val="FFF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A30DF-8137-0F44-AD0E-DF0ADB18B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0" y="804672"/>
            <a:ext cx="6281928" cy="5248656"/>
          </a:xfrm>
        </p:spPr>
        <p:txBody>
          <a:bodyPr anchor="ctr"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the years the traditional 5 team roles have started to blur and change due to the advent of 3-pt shooting and analytics. 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Players score in a higher variety of ways now and being able to manufacture the most efficient source of buckets is of great importance.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a new evaluation of types of players to determine better and more balanced team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compostions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38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E12032-30E6-E541-95DB-594616700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A30DF-8137-0F44-AD0E-DF0ADB18B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 each player based on their components of different play types.</a:t>
            </a:r>
          </a:p>
          <a:p>
            <a:endParaRPr lang="en-US" sz="24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PCA to project the players into 3D for visualization</a:t>
            </a:r>
          </a:p>
          <a:p>
            <a:endParaRPr lang="en-US" sz="24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K means method to determine the best way of categorizing the new types of players.</a:t>
            </a:r>
          </a:p>
        </p:txBody>
      </p:sp>
    </p:spTree>
    <p:extLst>
      <p:ext uri="{BB962C8B-B14F-4D97-AF65-F5344CB8AC3E}">
        <p14:creationId xmlns:p14="http://schemas.microsoft.com/office/powerpoint/2010/main" val="1053046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157626-951B-174D-830E-703A5871FB11}"/>
              </a:ext>
            </a:extLst>
          </p:cNvPr>
          <p:cNvSpPr/>
          <p:nvPr/>
        </p:nvSpPr>
        <p:spPr>
          <a:xfrm>
            <a:off x="2015832" y="1523280"/>
            <a:ext cx="2220685" cy="1338104"/>
          </a:xfrm>
          <a:prstGeom prst="rect">
            <a:avLst/>
          </a:prstGeom>
          <a:solidFill>
            <a:schemeClr val="accent1"/>
          </a:solidFill>
          <a:ln w="76200"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Get</a:t>
            </a:r>
            <a:r>
              <a:rPr lang="zh-CN" alt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zh-CN" alt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zh-CN" alt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endParaRPr lang="en-US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5D3524-D301-1F43-8B86-1D12C170AE34}"/>
              </a:ext>
            </a:extLst>
          </p:cNvPr>
          <p:cNvSpPr/>
          <p:nvPr/>
        </p:nvSpPr>
        <p:spPr>
          <a:xfrm>
            <a:off x="8032666" y="4786178"/>
            <a:ext cx="2220685" cy="1338104"/>
          </a:xfrm>
          <a:prstGeom prst="rect">
            <a:avLst/>
          </a:prstGeom>
          <a:solidFill>
            <a:schemeClr val="accent1"/>
          </a:solidFill>
          <a:ln w="76200"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Naming the new types of group strategies based on clustering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769ACB-C5EE-D547-912D-579457FA6530}"/>
              </a:ext>
            </a:extLst>
          </p:cNvPr>
          <p:cNvSpPr/>
          <p:nvPr/>
        </p:nvSpPr>
        <p:spPr>
          <a:xfrm>
            <a:off x="8022769" y="3160371"/>
            <a:ext cx="2220685" cy="1338104"/>
          </a:xfrm>
          <a:prstGeom prst="rect">
            <a:avLst/>
          </a:prstGeom>
          <a:solidFill>
            <a:schemeClr val="accent1"/>
          </a:solidFill>
          <a:ln w="76200"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11 Dimensions to 3-D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E5B5E9-B900-AD42-84EB-82B92ED38D15}"/>
              </a:ext>
            </a:extLst>
          </p:cNvPr>
          <p:cNvSpPr/>
          <p:nvPr/>
        </p:nvSpPr>
        <p:spPr>
          <a:xfrm>
            <a:off x="5004455" y="3160371"/>
            <a:ext cx="2220685" cy="1338104"/>
          </a:xfrm>
          <a:prstGeom prst="rect">
            <a:avLst/>
          </a:prstGeom>
          <a:solidFill>
            <a:schemeClr val="accent1"/>
          </a:solidFill>
          <a:ln w="76200"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Using k-means to cluster the results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443934-4029-814A-8839-C048A292C3BE}"/>
              </a:ext>
            </a:extLst>
          </p:cNvPr>
          <p:cNvSpPr/>
          <p:nvPr/>
        </p:nvSpPr>
        <p:spPr>
          <a:xfrm>
            <a:off x="2015831" y="4786178"/>
            <a:ext cx="2220685" cy="1338104"/>
          </a:xfrm>
          <a:prstGeom prst="rect">
            <a:avLst/>
          </a:prstGeom>
          <a:solidFill>
            <a:schemeClr val="accent1"/>
          </a:solidFill>
          <a:ln w="76200"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Reconstruction to higher dimensions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54C251-5013-E746-961B-11682AFD2D2F}"/>
              </a:ext>
            </a:extLst>
          </p:cNvPr>
          <p:cNvSpPr/>
          <p:nvPr/>
        </p:nvSpPr>
        <p:spPr>
          <a:xfrm>
            <a:off x="5014352" y="1523280"/>
            <a:ext cx="2220685" cy="1338104"/>
          </a:xfrm>
          <a:prstGeom prst="rect">
            <a:avLst/>
          </a:prstGeom>
          <a:solidFill>
            <a:schemeClr val="accent1"/>
          </a:solidFill>
          <a:ln w="76200"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Clean the Data</a:t>
            </a:r>
          </a:p>
          <a:p>
            <a:pPr algn="ctr"/>
            <a:r>
              <a:rPr lang="en-US" sz="1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(Based on Game Plays…)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E9642A-0C86-734D-AD9A-9574684CE288}"/>
              </a:ext>
            </a:extLst>
          </p:cNvPr>
          <p:cNvSpPr/>
          <p:nvPr/>
        </p:nvSpPr>
        <p:spPr>
          <a:xfrm>
            <a:off x="8032666" y="1534564"/>
            <a:ext cx="2220685" cy="1338104"/>
          </a:xfrm>
          <a:prstGeom prst="rect">
            <a:avLst/>
          </a:prstGeom>
          <a:solidFill>
            <a:schemeClr val="accent1"/>
          </a:solidFill>
          <a:ln w="76200"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Choose the data to put into the PCA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21479F-71A2-6C4F-BA0B-7955745BC6A7}"/>
              </a:ext>
            </a:extLst>
          </p:cNvPr>
          <p:cNvSpPr/>
          <p:nvPr/>
        </p:nvSpPr>
        <p:spPr>
          <a:xfrm>
            <a:off x="2015833" y="3154729"/>
            <a:ext cx="2220685" cy="1338104"/>
          </a:xfrm>
          <a:prstGeom prst="rect">
            <a:avLst/>
          </a:prstGeom>
          <a:solidFill>
            <a:schemeClr val="accent1"/>
          </a:solidFill>
          <a:ln w="76200"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Find five players closest to each cluster centers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D87244-27A5-0D48-ADD1-CDA6B59654A2}"/>
              </a:ext>
            </a:extLst>
          </p:cNvPr>
          <p:cNvSpPr/>
          <p:nvPr/>
        </p:nvSpPr>
        <p:spPr>
          <a:xfrm>
            <a:off x="5024249" y="4786178"/>
            <a:ext cx="2220685" cy="1338104"/>
          </a:xfrm>
          <a:prstGeom prst="rect">
            <a:avLst/>
          </a:prstGeom>
          <a:solidFill>
            <a:schemeClr val="accent1"/>
          </a:solidFill>
          <a:ln w="76200"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Comparing the </a:t>
            </a:r>
            <a:r>
              <a:rPr lang="en-US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possesion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components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E0B76BC-A831-DE4A-9A92-7089F1A2F9E4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4236517" y="2192332"/>
            <a:ext cx="777835" cy="0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B60CE49-70D0-E54A-9B28-92187B704E27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235037" y="2192332"/>
            <a:ext cx="797629" cy="11284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183BB6-CE7C-AC49-83A0-C729D6398715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>
            <a:off x="4236516" y="5455230"/>
            <a:ext cx="787733" cy="0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6199F8B-FFE3-3F48-99BF-760C08A18799}"/>
              </a:ext>
            </a:extLst>
          </p:cNvPr>
          <p:cNvCxnSpPr>
            <a:cxnSpLocks/>
            <a:stCxn id="15" idx="3"/>
            <a:endCxn id="7" idx="1"/>
          </p:cNvCxnSpPr>
          <p:nvPr/>
        </p:nvCxnSpPr>
        <p:spPr>
          <a:xfrm>
            <a:off x="7244934" y="5455230"/>
            <a:ext cx="787732" cy="0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13DC63D-7CFE-314A-B69F-E7B143901518}"/>
              </a:ext>
            </a:extLst>
          </p:cNvPr>
          <p:cNvCxnSpPr>
            <a:cxnSpLocks/>
            <a:stCxn id="9" idx="1"/>
            <a:endCxn id="13" idx="3"/>
          </p:cNvCxnSpPr>
          <p:nvPr/>
        </p:nvCxnSpPr>
        <p:spPr>
          <a:xfrm flipH="1" flipV="1">
            <a:off x="4236518" y="3823781"/>
            <a:ext cx="767937" cy="5642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8675F0-97FE-3C48-91B5-F66BE5BE796C}"/>
              </a:ext>
            </a:extLst>
          </p:cNvPr>
          <p:cNvCxnSpPr>
            <a:cxnSpLocks/>
            <a:stCxn id="8" idx="1"/>
            <a:endCxn id="9" idx="3"/>
          </p:cNvCxnSpPr>
          <p:nvPr/>
        </p:nvCxnSpPr>
        <p:spPr>
          <a:xfrm flipH="1">
            <a:off x="7225140" y="3829423"/>
            <a:ext cx="797629" cy="0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7C05595-63FC-EA4A-ACC5-9E2D05429474}"/>
              </a:ext>
            </a:extLst>
          </p:cNvPr>
          <p:cNvCxnSpPr>
            <a:cxnSpLocks/>
            <a:stCxn id="13" idx="2"/>
            <a:endCxn id="10" idx="0"/>
          </p:cNvCxnSpPr>
          <p:nvPr/>
        </p:nvCxnSpPr>
        <p:spPr>
          <a:xfrm flipH="1">
            <a:off x="3126174" y="4492833"/>
            <a:ext cx="2" cy="293345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9EF5ECE-02B3-A94F-B88E-658BDF795E6A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 flipH="1">
            <a:off x="9133112" y="2872668"/>
            <a:ext cx="9897" cy="287703"/>
          </a:xfrm>
          <a:prstGeom prst="straightConnector1">
            <a:avLst/>
          </a:prstGeom>
          <a:ln w="76200">
            <a:solidFill>
              <a:srgbClr val="00206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95E536A-7C3E-7347-93C9-E2A3843C8C1E}"/>
              </a:ext>
            </a:extLst>
          </p:cNvPr>
          <p:cNvSpPr txBox="1"/>
          <p:nvPr/>
        </p:nvSpPr>
        <p:spPr>
          <a:xfrm>
            <a:off x="644524" y="496624"/>
            <a:ext cx="43797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 of our process</a:t>
            </a:r>
          </a:p>
        </p:txBody>
      </p:sp>
    </p:spTree>
    <p:extLst>
      <p:ext uri="{BB962C8B-B14F-4D97-AF65-F5344CB8AC3E}">
        <p14:creationId xmlns:p14="http://schemas.microsoft.com/office/powerpoint/2010/main" val="1165038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EB7B85-7DC0-6343-8156-F5B95A947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3" y="0"/>
            <a:ext cx="12176637" cy="6858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BBDFB-C5C6-C14F-A044-73ABB86C307B}"/>
              </a:ext>
            </a:extLst>
          </p:cNvPr>
          <p:cNvSpPr txBox="1">
            <a:spLocks/>
          </p:cNvSpPr>
          <p:nvPr/>
        </p:nvSpPr>
        <p:spPr>
          <a:xfrm>
            <a:off x="2612571" y="944880"/>
            <a:ext cx="9579429" cy="132556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2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scrape down the data from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https://stats.nba.com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Yearly game play data for all individual players in different play types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579C2CE-3C4F-1D42-8394-4C438D2A6C0E}"/>
              </a:ext>
            </a:extLst>
          </p:cNvPr>
          <p:cNvSpPr txBox="1">
            <a:spLocks/>
          </p:cNvSpPr>
          <p:nvPr/>
        </p:nvSpPr>
        <p:spPr>
          <a:xfrm>
            <a:off x="15363" y="944880"/>
            <a:ext cx="2597208" cy="132556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2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1543083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33221-F620-6C4E-8E53-7041F22EC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play types change during the past 5 years?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164245-CBE0-4C4D-AC40-7F05AB68A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218" y="746760"/>
            <a:ext cx="3647049" cy="41141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0BB848-6456-8645-AE90-E65E97448D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5" t="14017" r="27766" b="7556"/>
          <a:stretch/>
        </p:blipFill>
        <p:spPr>
          <a:xfrm>
            <a:off x="0" y="38100"/>
            <a:ext cx="7610240" cy="538734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F8DCB97-C28E-4E4B-930B-C1E05E126EC5}"/>
              </a:ext>
            </a:extLst>
          </p:cNvPr>
          <p:cNvSpPr/>
          <p:nvPr/>
        </p:nvSpPr>
        <p:spPr>
          <a:xfrm>
            <a:off x="8145218" y="4969510"/>
            <a:ext cx="2775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https://plot.ly/~swishan/20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307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5EB1D-22DE-284B-840D-0426E4DD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8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the most efficient play type?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---Points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possession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C15FDD-88D7-854F-86A3-97C1AC4A89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6" t="3862" r="4645" b="3780"/>
          <a:stretch/>
        </p:blipFill>
        <p:spPr>
          <a:xfrm>
            <a:off x="1590050" y="1512558"/>
            <a:ext cx="9011900" cy="505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103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15BC-41B0-A546-958F-662594464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62" y="175118"/>
            <a:ext cx="10515600" cy="1325563"/>
          </a:xfrm>
        </p:spPr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PPP vs Total Possessions player scatter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1C2E0D-9D52-5645-AA46-24EA0042DF11}"/>
              </a:ext>
            </a:extLst>
          </p:cNvPr>
          <p:cNvSpPr txBox="1"/>
          <p:nvPr/>
        </p:nvSpPr>
        <p:spPr>
          <a:xfrm>
            <a:off x="10133755" y="6068672"/>
            <a:ext cx="2026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https://plot.ly/~swishan/18</a:t>
            </a:r>
            <a:endParaRPr lang="en-US" dirty="0"/>
          </a:p>
        </p:txBody>
      </p:sp>
      <p:pic>
        <p:nvPicPr>
          <p:cNvPr id="7" name="Picture 6" descr="A close up of a map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69B344F6-6979-EC43-A38E-050B7914E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337" y="1147988"/>
            <a:ext cx="8553450" cy="542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787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226A8-B6C4-7C4E-8AD0-42451155C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519" y="365125"/>
            <a:ext cx="10641281" cy="1325563"/>
          </a:xfrm>
        </p:spPr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Ho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zh-CN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many roles should a team have?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8FE15C-B824-224A-8242-B4098BEB6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473" y="1536307"/>
            <a:ext cx="5458057" cy="501526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721C75F-E037-AB44-B24F-2D9D13027080}"/>
              </a:ext>
            </a:extLst>
          </p:cNvPr>
          <p:cNvSpPr/>
          <p:nvPr/>
        </p:nvSpPr>
        <p:spPr>
          <a:xfrm>
            <a:off x="8725445" y="6182242"/>
            <a:ext cx="27754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https://plot.ly/~swishan/16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508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1659</TotalTime>
  <Words>337</Words>
  <Application>Microsoft Macintosh PowerPoint</Application>
  <PresentationFormat>Widescreen</PresentationFormat>
  <Paragraphs>51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等线</vt:lpstr>
      <vt:lpstr>等线 Light</vt:lpstr>
      <vt:lpstr>Arial</vt:lpstr>
      <vt:lpstr>Calibri</vt:lpstr>
      <vt:lpstr>Calibri Light</vt:lpstr>
      <vt:lpstr>Times New Roman</vt:lpstr>
      <vt:lpstr>Office Theme</vt:lpstr>
      <vt:lpstr>NBA Synergy Play-type Analysis</vt:lpstr>
      <vt:lpstr>Motivation</vt:lpstr>
      <vt:lpstr>Methodology</vt:lpstr>
      <vt:lpstr>PowerPoint Presentation</vt:lpstr>
      <vt:lpstr>PowerPoint Presentation</vt:lpstr>
      <vt:lpstr>How play types change during the past 5 years?</vt:lpstr>
      <vt:lpstr>What’s the most efficient play type?                                        ---Points per possession </vt:lpstr>
      <vt:lpstr>PPP vs Total Possessions player scatter</vt:lpstr>
      <vt:lpstr>How many roles should a team have?</vt:lpstr>
      <vt:lpstr>How would typical players behave?</vt:lpstr>
      <vt:lpstr>LeBron James</vt:lpstr>
      <vt:lpstr>Brook Lopez</vt:lpstr>
      <vt:lpstr>Nikola Jokic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NBA Player Data Analysis</dc:title>
  <dc:creator>Mingyuan Zhang</dc:creator>
  <cp:lastModifiedBy>Mingyuan Zhang</cp:lastModifiedBy>
  <cp:revision>61</cp:revision>
  <dcterms:created xsi:type="dcterms:W3CDTF">2019-11-26T04:34:30Z</dcterms:created>
  <dcterms:modified xsi:type="dcterms:W3CDTF">2019-11-27T20:55:04Z</dcterms:modified>
</cp:coreProperties>
</file>